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53" r:id="rId3"/>
    <p:sldId id="349" r:id="rId4"/>
    <p:sldId id="283" r:id="rId5"/>
    <p:sldId id="284" r:id="rId6"/>
    <p:sldId id="282" r:id="rId7"/>
    <p:sldId id="350" r:id="rId8"/>
    <p:sldId id="351" r:id="rId9"/>
    <p:sldId id="352" r:id="rId10"/>
    <p:sldId id="318" r:id="rId11"/>
    <p:sldId id="355" r:id="rId12"/>
    <p:sldId id="356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3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35D7"/>
    <a:srgbClr val="E7F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49" autoAdjust="0"/>
    <p:restoredTop sz="88070" autoAdjust="0"/>
  </p:normalViewPr>
  <p:slideViewPr>
    <p:cSldViewPr snapToGrid="0" snapToObjects="1">
      <p:cViewPr varScale="1">
        <p:scale>
          <a:sx n="67" d="100"/>
          <a:sy n="67" d="100"/>
        </p:scale>
        <p:origin x="1332" y="60"/>
      </p:cViewPr>
      <p:guideLst>
        <p:guide orient="horz" pos="4043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3524-F9CC-4A8B-8CCD-2FA372311425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C9BA0-12B1-45DE-A3F8-3C21B3DB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45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1EBB-3798-4DBC-9F46-BA3F25E8B29C}" type="datetime1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E2A0-8109-4C62-B2B5-A0671EB51A20}" type="datetime1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6CFF-5C5C-4D4D-B559-31E89B4CB360}" type="datetime1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ADC7-004F-4539-A47D-B4D87E5E2676}" type="datetime1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E08A-687B-4410-93F3-32E440D63A7E}" type="datetime1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6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1DA3-1B36-468B-A478-16EBF56E6222}" type="datetime1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118A-FB9E-48C8-A00E-478051ACAF33}" type="datetime1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8E52-4A21-4FBF-B02B-1AF96857040C}" type="datetime1">
              <a:rPr lang="en-US" smtClean="0"/>
              <a:t>11/7/2014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F675-CE60-4B08-99EB-0D33DFA9E394}" type="datetime1">
              <a:rPr lang="en-US" smtClean="0"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A44E-D623-4EE9-882C-86C84CDE1BC1}" type="datetime1">
              <a:rPr lang="en-US" smtClean="0"/>
              <a:t>11/7/2014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9E2A-9648-4673-AFB8-CC0A55F3E233}" type="datetime1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46453-BE7B-4847-9026-79845F76D39E}" type="datetime1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Classes, Objects, and Interfaces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5010 Program Design Paradigms</a:t>
            </a:r>
          </a:p>
          <a:p>
            <a:r>
              <a:rPr lang="en-US" dirty="0" smtClean="0"/>
              <a:t>"</a:t>
            </a:r>
            <a:r>
              <a:rPr lang="en-US" dirty="0" err="1" smtClean="0"/>
              <a:t>Bootcamp</a:t>
            </a:r>
            <a:r>
              <a:rPr lang="en-US" dirty="0" smtClean="0"/>
              <a:t>"</a:t>
            </a:r>
          </a:p>
          <a:p>
            <a:r>
              <a:rPr lang="en-US" smtClean="0"/>
              <a:t>Lesson 10.3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2012-2014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the tradeoff?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Object-oriented organization is better when new data variants are more likely than new operations.</a:t>
            </a:r>
          </a:p>
          <a:p>
            <a:r>
              <a:rPr lang="en-US" dirty="0" smtClean="0"/>
              <a:t>Functional organization is better when new operations are more likely than new data variants.</a:t>
            </a:r>
          </a:p>
          <a:p>
            <a:r>
              <a:rPr lang="en-US" dirty="0" smtClean="0"/>
              <a:t>In the real world, you may not have a choice: </a:t>
            </a:r>
          </a:p>
          <a:p>
            <a:pPr lvl="1"/>
            <a:r>
              <a:rPr lang="en-US" dirty="0" smtClean="0"/>
              <a:t>this decision is up to the system architects</a:t>
            </a:r>
          </a:p>
          <a:p>
            <a:pPr lvl="1"/>
            <a:r>
              <a:rPr lang="en-US" dirty="0" smtClean="0"/>
              <a:t>or may need compatibility with an existing system</a:t>
            </a:r>
          </a:p>
          <a:p>
            <a:r>
              <a:rPr lang="en-US" dirty="0" smtClean="0"/>
              <a:t>There are ways to get the best of both worlds </a:t>
            </a:r>
          </a:p>
          <a:p>
            <a:pPr lvl="1"/>
            <a:r>
              <a:rPr lang="en-US" dirty="0" smtClean="0"/>
              <a:t>but these are beyond the scope of this course</a:t>
            </a:r>
          </a:p>
          <a:p>
            <a:pPr lvl="1"/>
            <a:r>
              <a:rPr lang="en-US" dirty="0" smtClean="0"/>
              <a:t>this is called "the expression problem"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5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now be able to draw diagrams that explain the organization of O-O programs vs. functional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examples 10-4 through 10-8 in the examples folder.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you have questions about this lesson, ask them on the Discussion Board</a:t>
            </a:r>
          </a:p>
          <a:p>
            <a:r>
              <a:rPr lang="en-US" dirty="0" smtClean="0"/>
              <a:t>Go on to the next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7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this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lesson, we’ll illustrate the relationship between the functional version of the shapes and the object-oriented version.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00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functional version and the OO version are really the same.  They just have the pieces grouped differently.</a:t>
            </a:r>
          </a:p>
          <a:p>
            <a:r>
              <a:rPr lang="en-US" dirty="0" smtClean="0"/>
              <a:t>Here are a couple of slides that illustrate what happened.</a:t>
            </a:r>
          </a:p>
          <a:p>
            <a:r>
              <a:rPr lang="en-US" dirty="0" smtClean="0"/>
              <a:t>We had 6 little functions to write.  Let's see where they wound up in the functional version, and then in the OO version.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6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Picture: Functional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574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rgbClr val="FF0000"/>
                </a:solidFill>
              </a:rPr>
              <a:t>circle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55814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3058886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559629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rgbClr val="FF0000"/>
                </a:solidFill>
              </a:rPr>
              <a:t>circle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4060372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4561115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0" y="1600200"/>
            <a:ext cx="3124200" cy="2057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64075" y="22098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rgbClr val="FF0000"/>
                </a:solidFill>
              </a:rPr>
              <a:t>circle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8200" y="271054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8200" y="3211286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0" y="4038600"/>
            <a:ext cx="3124200" cy="2057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8200" y="46482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rgbClr val="FF0000"/>
                </a:solidFill>
              </a:rPr>
              <a:t>circle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514894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8200" y="5649686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define weight: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0" y="4038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define add-to-scene: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0224" y="5333610"/>
            <a:ext cx="3590693" cy="13348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When we </a:t>
            </a:r>
            <a:r>
              <a:rPr lang="en-US" sz="1600" dirty="0" smtClean="0"/>
              <a:t>call </a:t>
            </a:r>
            <a:r>
              <a:rPr lang="en-US" sz="1600" b="1" dirty="0"/>
              <a:t>weight</a:t>
            </a:r>
            <a:r>
              <a:rPr lang="en-US" sz="1600" dirty="0"/>
              <a:t> or </a:t>
            </a:r>
            <a:r>
              <a:rPr lang="en-US" sz="1600" b="1" dirty="0"/>
              <a:t>add-to-scene</a:t>
            </a:r>
            <a:r>
              <a:rPr lang="en-US" sz="1600" dirty="0"/>
              <a:t>, we </a:t>
            </a:r>
            <a:r>
              <a:rPr lang="en-US" sz="1600" dirty="0" smtClean="0"/>
              <a:t>use </a:t>
            </a:r>
            <a:r>
              <a:rPr lang="en-US" sz="1600" dirty="0"/>
              <a:t>a </a:t>
            </a:r>
            <a:r>
              <a:rPr lang="en-US" sz="1600" b="1" dirty="0" err="1"/>
              <a:t>cond</a:t>
            </a:r>
            <a:r>
              <a:rPr lang="en-US" sz="1600" dirty="0"/>
              <a:t> expression to determine what kind of shape we were dealing with, </a:t>
            </a:r>
            <a:r>
              <a:rPr lang="en-US" sz="1600" dirty="0" smtClean="0"/>
              <a:t>so the appropriate code is evaluated.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463 L -0.41927 -0.02245 " pathEditMode="fixed" rAng="0" ptsTypes="AA">
                                      <p:cBhvr>
                                        <p:cTn id="22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0" y="-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7.40741E-7 L -0.41753 -0.02199 " pathEditMode="fixed" rAng="0" ptsTypes="AA">
                                      <p:cBhvr>
                                        <p:cTn id="28" dur="1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-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1111E-6 L -0.41753 -0.01991 " pathEditMode="fixed" rAng="0" ptsTypes="AA">
                                      <p:cBhvr>
                                        <p:cTn id="34" dur="1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-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3.7037E-7 L -0.4151 -0.14653 " pathEditMode="fixed" rAng="0" ptsTypes="AA">
                                      <p:cBhvr>
                                        <p:cTn id="40" dur="1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0" y="-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254 L -0.42986 -0.16019 " pathEditMode="fixed" rAng="0" ptsTypes="AA">
                                      <p:cBhvr>
                                        <p:cTn id="46" dur="1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00" y="-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255 L -0.41753 -0.1574 " pathEditMode="fixed" rAng="0" ptsTypes="AA">
                                      <p:cBhvr>
                                        <p:cTn id="52" dur="1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-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4" grpId="0"/>
      <p:bldP spid="25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Picture: Classes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574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rgbClr val="FF0000"/>
                </a:solidFill>
              </a:rPr>
              <a:t>circle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55814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3058886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559629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rgbClr val="FF0000"/>
                </a:solidFill>
              </a:rPr>
              <a:t>circle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4060372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4561115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0" y="1600200"/>
            <a:ext cx="3124200" cy="16459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8200" y="22098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rgbClr val="FF0000"/>
                </a:solidFill>
              </a:rPr>
              <a:t>circle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8200" y="395073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8200" y="5655435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7030A0"/>
                </a:solidFill>
              </a:rPr>
              <a:t>weight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0" y="3428218"/>
            <a:ext cx="3124200" cy="14796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64075" y="2689554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rgbClr val="FF0000"/>
                </a:solidFill>
              </a:rPr>
              <a:t>circle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4375667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8200" y="623316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my-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E335D7"/>
                </a:solidFill>
              </a:rPr>
              <a:t>add-to-scene</a:t>
            </a:r>
            <a:endParaRPr lang="en-US" dirty="0">
              <a:solidFill>
                <a:srgbClr val="E335D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class circle: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0" y="342821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class square: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72000" y="5123209"/>
            <a:ext cx="3124200" cy="161402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0" y="5123209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class composite: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6409" y="5307875"/>
            <a:ext cx="3379304" cy="14293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When we </a:t>
            </a:r>
            <a:r>
              <a:rPr lang="en-US" sz="1600" dirty="0" smtClean="0"/>
              <a:t>invoke </a:t>
            </a:r>
            <a:r>
              <a:rPr lang="en-US" sz="1600" dirty="0"/>
              <a:t>a method on an object, the object already knows what class it belongs to, so the correct piece of code is evaluated directly.  We no longer need to write a </a:t>
            </a:r>
            <a:r>
              <a:rPr lang="en-US" sz="1600" b="1" dirty="0"/>
              <a:t>cond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-0.41996 -0.01782 " pathEditMode="fixed" rAng="0" ptsTypes="AA">
                                      <p:cBhvr>
                                        <p:cTn id="28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0" y="-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7.40741E-7 L -0.41753 -0.20324 " pathEditMode="fixed" rAng="0" ptsTypes="AA">
                                      <p:cBhvr>
                                        <p:cTn id="34" dur="1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-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1111E-6 L -0.41753 -0.37801 " pathEditMode="fixed" rAng="0" ptsTypes="AA">
                                      <p:cBhvr>
                                        <p:cTn id="40" dur="1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-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1.48148E-6 L -0.41927 0.12778 " pathEditMode="fixed" rAng="0" ptsTypes="AA">
                                      <p:cBhvr>
                                        <p:cTn id="46" dur="1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139 L -0.41545 -0.04768 " pathEditMode="fixed" rAng="0" ptsTypes="AA">
                                      <p:cBhvr>
                                        <p:cTn id="52" dur="1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-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-0.4151 -0.2449 " pathEditMode="fixed" rAng="0" ptsTypes="AA">
                                      <p:cBhvr>
                                        <p:cTn id="58" dur="1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-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4" grpId="0"/>
      <p:bldP spid="25" grpId="0"/>
      <p:bldP spid="23" grpId="0" animBg="1"/>
      <p:bldP spid="29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vs. OO organization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181780"/>
              </p:ext>
            </p:extLst>
          </p:nvPr>
        </p:nvGraphicFramePr>
        <p:xfrm>
          <a:off x="1280160" y="2156460"/>
          <a:ext cx="65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Functional: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add-to-scene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973129"/>
              </p:ext>
            </p:extLst>
          </p:nvPr>
        </p:nvGraphicFramePr>
        <p:xfrm>
          <a:off x="1280160" y="3810000"/>
          <a:ext cx="6583680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OO: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add-to-scene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7510" y="1142030"/>
            <a:ext cx="5893565" cy="8855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Here's another way of visualizing the same </a:t>
            </a:r>
            <a:r>
              <a:rPr lang="en-US" sz="1600" dirty="0" smtClean="0"/>
              <a:t>thing. Here </a:t>
            </a:r>
            <a:r>
              <a:rPr lang="en-US" sz="1600" dirty="0"/>
              <a:t>we have six small rectangles corresponding to our six pieces of functionality.</a:t>
            </a:r>
          </a:p>
        </p:txBody>
      </p:sp>
      <p:sp>
        <p:nvSpPr>
          <p:cNvPr id="6" name="Rectangle 5"/>
          <p:cNvSpPr/>
          <p:nvPr/>
        </p:nvSpPr>
        <p:spPr>
          <a:xfrm>
            <a:off x="319909" y="5240265"/>
            <a:ext cx="4202395" cy="13791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In the functional organization, all the pieces corresponding to </a:t>
            </a:r>
            <a:r>
              <a:rPr lang="en-US" sz="1600" b="1" dirty="0"/>
              <a:t>weight</a:t>
            </a:r>
            <a:r>
              <a:rPr lang="en-US" sz="1600" dirty="0"/>
              <a:t> are written together (symbolized here by </a:t>
            </a:r>
            <a:r>
              <a:rPr lang="en-US" sz="1600" dirty="0" smtClean="0"/>
              <a:t>outlining them in red), </a:t>
            </a:r>
            <a:r>
              <a:rPr lang="en-US" sz="1600" dirty="0"/>
              <a:t>and all the pieces corresponding to </a:t>
            </a:r>
            <a:r>
              <a:rPr lang="en-US" sz="1600" b="1" dirty="0"/>
              <a:t>add-to-scene</a:t>
            </a:r>
            <a:r>
              <a:rPr lang="en-US" sz="1600" dirty="0"/>
              <a:t> are written together </a:t>
            </a:r>
            <a:r>
              <a:rPr lang="en-US" sz="1600" dirty="0" smtClean="0"/>
              <a:t>(outlined in green).</a:t>
            </a:r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2941981" y="2511076"/>
            <a:ext cx="4921857" cy="3578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41982" y="2905539"/>
            <a:ext cx="4921857" cy="35780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4704" y="5235982"/>
            <a:ext cx="4202395" cy="15027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In the object-oriented organization, all the pieces for </a:t>
            </a:r>
            <a:r>
              <a:rPr lang="en-US" sz="1600" b="1" dirty="0"/>
              <a:t>square</a:t>
            </a:r>
            <a:r>
              <a:rPr lang="en-US" sz="1600" dirty="0"/>
              <a:t> are written together (the red </a:t>
            </a:r>
            <a:r>
              <a:rPr lang="en-US" sz="1600" dirty="0" smtClean="0"/>
              <a:t>outline </a:t>
            </a:r>
            <a:r>
              <a:rPr lang="en-US" sz="1600" dirty="0"/>
              <a:t>in the lower table), all the pieces for </a:t>
            </a:r>
            <a:r>
              <a:rPr lang="en-US" sz="1600" b="1" dirty="0"/>
              <a:t>circle</a:t>
            </a:r>
            <a:r>
              <a:rPr lang="en-US" sz="1600" dirty="0"/>
              <a:t> are written together (the orange </a:t>
            </a:r>
            <a:r>
              <a:rPr lang="en-US" sz="1600" dirty="0" smtClean="0"/>
              <a:t>outline), </a:t>
            </a:r>
            <a:r>
              <a:rPr lang="en-US" sz="1600" dirty="0"/>
              <a:t>and all the pieces for composite are written together (the purple </a:t>
            </a:r>
            <a:r>
              <a:rPr lang="en-US" sz="1600" dirty="0" smtClean="0"/>
              <a:t>outline).</a:t>
            </a:r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2941981" y="4194313"/>
            <a:ext cx="1580323" cy="738367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12747" y="4194312"/>
            <a:ext cx="1580323" cy="73836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255353" y="4181060"/>
            <a:ext cx="1580323" cy="738367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New Data Variant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013724"/>
              </p:ext>
            </p:extLst>
          </p:nvPr>
        </p:nvGraphicFramePr>
        <p:xfrm>
          <a:off x="616226" y="2156460"/>
          <a:ext cx="724761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523"/>
                <a:gridCol w="1449523"/>
                <a:gridCol w="1449523"/>
                <a:gridCol w="1449523"/>
                <a:gridCol w="14495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Functional: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Triangle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New code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add-to-scene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New code</a:t>
                      </a:r>
                      <a:endParaRPr 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567159"/>
              </p:ext>
            </p:extLst>
          </p:nvPr>
        </p:nvGraphicFramePr>
        <p:xfrm>
          <a:off x="616225" y="3810000"/>
          <a:ext cx="7247615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523"/>
                <a:gridCol w="1449523"/>
                <a:gridCol w="1449523"/>
                <a:gridCol w="1449523"/>
                <a:gridCol w="144952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OO: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Triangle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New 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add-to-scene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New 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088870" y="2534267"/>
            <a:ext cx="5774970" cy="3578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088868" y="2901021"/>
            <a:ext cx="5774971" cy="35780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88868" y="4171121"/>
            <a:ext cx="1419645" cy="738367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508513" y="4171120"/>
            <a:ext cx="1431235" cy="73836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39749" y="4181060"/>
            <a:ext cx="1480930" cy="738367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088870" y="2915386"/>
            <a:ext cx="4331809" cy="35780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16891" y="2534266"/>
            <a:ext cx="4303788" cy="3578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420679" y="4181060"/>
            <a:ext cx="1443160" cy="728427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" y="1113184"/>
            <a:ext cx="4591878" cy="8547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2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/>
              <a:t>If we add a new kind of data, such as a triangle, what will we need to </a:t>
            </a:r>
            <a:r>
              <a:rPr lang="en-US" sz="1400" dirty="0" smtClean="0"/>
              <a:t>change?</a:t>
            </a:r>
          </a:p>
          <a:p>
            <a:r>
              <a:rPr lang="en-US" sz="1400" dirty="0" smtClean="0"/>
              <a:t>We will need 2 pieces of code: to compute the weight of a triangle and to display it.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457200" y="5088836"/>
            <a:ext cx="3319670" cy="14809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In the functional organization, the two cells correspond to different portions of our file, so we will need to edit two pieces of our file:  the </a:t>
            </a:r>
            <a:r>
              <a:rPr lang="en-US" sz="1600" b="1" dirty="0"/>
              <a:t>weight</a:t>
            </a:r>
            <a:r>
              <a:rPr lang="en-US" sz="1600" dirty="0"/>
              <a:t> function and the </a:t>
            </a:r>
            <a:r>
              <a:rPr lang="en-US" sz="1600" b="1" dirty="0"/>
              <a:t>add-to-scene</a:t>
            </a:r>
            <a:r>
              <a:rPr lang="en-US" sz="1600" dirty="0"/>
              <a:t> function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4631635" y="5168349"/>
            <a:ext cx="3786808" cy="10336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In the object-oriented organization, we will add the two pieces in a single place in our file: the new </a:t>
            </a:r>
            <a:r>
              <a:rPr lang="en-US" sz="1600" b="1" dirty="0"/>
              <a:t>triangle</a:t>
            </a:r>
            <a:r>
              <a:rPr lang="en-US" sz="1600" dirty="0"/>
              <a:t> class.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20679" y="2156460"/>
            <a:ext cx="1560442" cy="1193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20679" y="3749262"/>
            <a:ext cx="1560442" cy="1193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0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New Operation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501665"/>
              </p:ext>
            </p:extLst>
          </p:nvPr>
        </p:nvGraphicFramePr>
        <p:xfrm>
          <a:off x="1320907" y="1520356"/>
          <a:ext cx="65836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Functional: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add-to-scene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move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code 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code 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r>
                        <a:rPr lang="en-US" baseline="0" dirty="0" smtClean="0"/>
                        <a:t> code 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982728" y="1874972"/>
            <a:ext cx="4921857" cy="3578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82729" y="2269435"/>
            <a:ext cx="4921857" cy="35780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982729" y="2627245"/>
            <a:ext cx="4921856" cy="376472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365301"/>
              </p:ext>
            </p:extLst>
          </p:nvPr>
        </p:nvGraphicFramePr>
        <p:xfrm>
          <a:off x="1320907" y="3248878"/>
          <a:ext cx="658368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OO: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add-to-scene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code 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code 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code 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982728" y="3619939"/>
            <a:ext cx="1580323" cy="738367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53494" y="3633190"/>
            <a:ext cx="1580323" cy="73836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296100" y="3619938"/>
            <a:ext cx="1580323" cy="738367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982728" y="3619939"/>
            <a:ext cx="1580323" cy="112246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653494" y="3633190"/>
            <a:ext cx="1580323" cy="108855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296100" y="3619938"/>
            <a:ext cx="1580323" cy="1122461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5739" y="5178287"/>
            <a:ext cx="3717235" cy="15306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/>
              <a:t>If we add a new operation such as </a:t>
            </a:r>
            <a:r>
              <a:rPr lang="en-US" sz="1400" b="1" dirty="0"/>
              <a:t>move</a:t>
            </a:r>
            <a:r>
              <a:rPr lang="en-US" sz="1400" dirty="0"/>
              <a:t>, what needs to change?</a:t>
            </a:r>
          </a:p>
          <a:p>
            <a:endParaRPr lang="en-US" sz="1400" dirty="0"/>
          </a:p>
          <a:p>
            <a:r>
              <a:rPr lang="en-US" sz="1400" dirty="0"/>
              <a:t>In the functional organization, we add the new code in a single function definition, the </a:t>
            </a:r>
            <a:r>
              <a:rPr lang="en-US" sz="1400" dirty="0" smtClean="0"/>
              <a:t>function </a:t>
            </a:r>
            <a:r>
              <a:rPr lang="en-US" sz="1400" b="1" dirty="0" smtClean="0"/>
              <a:t>move</a:t>
            </a:r>
            <a:r>
              <a:rPr lang="en-US" sz="1400" dirty="0" smtClean="0"/>
              <a:t>, symbolized by the blue outline above.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4929809" y="5178287"/>
            <a:ext cx="2974778" cy="9740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/>
              <a:t>In the object-oriented organization, we must add a </a:t>
            </a:r>
            <a:r>
              <a:rPr lang="en-US" sz="1400" b="1" dirty="0"/>
              <a:t>move</a:t>
            </a:r>
            <a:r>
              <a:rPr lang="en-US" sz="1400" dirty="0"/>
              <a:t> method in each of our classes.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1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174519"/>
              </p:ext>
            </p:extLst>
          </p:nvPr>
        </p:nvGraphicFramePr>
        <p:xfrm>
          <a:off x="457200" y="1709530"/>
          <a:ext cx="8229600" cy="2101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65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Functional Org.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O-O Org.</a:t>
                      </a:r>
                      <a:endParaRPr lang="en-US" sz="2800" dirty="0"/>
                    </a:p>
                  </a:txBody>
                  <a:tcPr/>
                </a:tc>
              </a:tr>
              <a:tr h="77995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New</a:t>
                      </a:r>
                      <a:r>
                        <a:rPr lang="en-US" sz="2800" baseline="0" dirty="0" smtClean="0"/>
                        <a:t> Data Variant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requires editing in many places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all</a:t>
                      </a:r>
                      <a:r>
                        <a:rPr lang="en-US" sz="2000" baseline="0" dirty="0" smtClean="0"/>
                        <a:t> edits in one place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75537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New Operation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</a:t>
                      </a:r>
                      <a:r>
                        <a:rPr lang="en-US" sz="2000" baseline="0" dirty="0" smtClean="0"/>
                        <a:t> edits in one place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requires editing in many places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3a312b5e619cdaf7b859ecfdd4ced86c96"/>
  <p:tag name="ISPRING_RESOURCE_PATHS_HASH_2" val="f7431e372956dd2e879565b894511b065318c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4130</TotalTime>
  <Words>778</Words>
  <Application>Microsoft Office PowerPoint</Application>
  <PresentationFormat>On-screen Show (4:3)</PresentationFormat>
  <Paragraphs>146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Consolas</vt:lpstr>
      <vt:lpstr>Helvetica Neue</vt:lpstr>
      <vt:lpstr>Office Theme</vt:lpstr>
      <vt:lpstr>Classes, Objects, and Interfaces</vt:lpstr>
      <vt:lpstr>Goals for this Lesson</vt:lpstr>
      <vt:lpstr>The Big Picture</vt:lpstr>
      <vt:lpstr>The Big Picture: Functional</vt:lpstr>
      <vt:lpstr>The Big Picture: Classes</vt:lpstr>
      <vt:lpstr>Functional vs. OO organization</vt:lpstr>
      <vt:lpstr>Adding a New Data Variant</vt:lpstr>
      <vt:lpstr>Adding a New Operation</vt:lpstr>
      <vt:lpstr>Extensibility</vt:lpstr>
      <vt:lpstr>What's the tradeoff?</vt:lpstr>
      <vt:lpstr>Summary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161</cp:revision>
  <dcterms:created xsi:type="dcterms:W3CDTF">2006-08-16T00:00:00Z</dcterms:created>
  <dcterms:modified xsi:type="dcterms:W3CDTF">2014-11-08T02:36:22Z</dcterms:modified>
</cp:coreProperties>
</file>